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</p:sldIdLst>
  <p:sldSz cy="5143500" cx="9144000"/>
  <p:notesSz cx="6858000" cy="9144000"/>
  <p:embeddedFontLst>
    <p:embeddedFont>
      <p:font typeface="Average"/>
      <p:regular r:id="rId11"/>
    </p:embeddedFont>
    <p:embeddedFont>
      <p:font typeface="Oswald"/>
      <p:regular r:id="rId12"/>
      <p:bold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Average-regular.fntdata"/><Relationship Id="rId10" Type="http://schemas.openxmlformats.org/officeDocument/2006/relationships/slide" Target="slides/slide6.xml"/><Relationship Id="rId13" Type="http://schemas.openxmlformats.org/officeDocument/2006/relationships/font" Target="fonts/Oswald-bold.fntdata"/><Relationship Id="rId12" Type="http://schemas.openxmlformats.org/officeDocument/2006/relationships/font" Target="fonts/Oswald-regular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Shape 10"/>
          <p:cNvGrpSpPr/>
          <p:nvPr/>
        </p:nvGrpSpPr>
        <p:grpSpPr>
          <a:xfrm>
            <a:off x="4350278" y="2855377"/>
            <a:ext cx="443588" cy="105632"/>
            <a:chOff x="4137525" y="2915950"/>
            <a:chExt cx="869099" cy="206999"/>
          </a:xfrm>
        </p:grpSpPr>
        <p:sp>
          <p:nvSpPr>
            <p:cNvPr id="11" name="Shape 11"/>
            <p:cNvSpPr/>
            <p:nvPr/>
          </p:nvSpPr>
          <p:spPr>
            <a:xfrm>
              <a:off x="4468575" y="2915950"/>
              <a:ext cx="206999" cy="206999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2" name="Shape 12"/>
            <p:cNvSpPr/>
            <p:nvPr/>
          </p:nvSpPr>
          <p:spPr>
            <a:xfrm>
              <a:off x="4799625" y="2915950"/>
              <a:ext cx="206999" cy="206999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  <p:sp>
          <p:nvSpPr>
            <p:cNvPr id="13" name="Shape 13"/>
            <p:cNvSpPr/>
            <p:nvPr/>
          </p:nvSpPr>
          <p:spPr>
            <a:xfrm>
              <a:off x="4137525" y="2915950"/>
              <a:ext cx="206999" cy="206999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rIns="91425" tIns="9142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/>
            </a:p>
          </p:txBody>
        </p:sp>
      </p:grpSp>
      <p:sp>
        <p:nvSpPr>
          <p:cNvPr id="14" name="Shape 14"/>
          <p:cNvSpPr txBox="1"/>
          <p:nvPr>
            <p:ph type="ctrTitle"/>
          </p:nvPr>
        </p:nvSpPr>
        <p:spPr>
          <a:xfrm>
            <a:off x="671257" y="990800"/>
            <a:ext cx="7801500" cy="1730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5" name="Shape 15"/>
          <p:cNvSpPr txBox="1"/>
          <p:nvPr>
            <p:ph idx="1" type="subTitle"/>
          </p:nvPr>
        </p:nvSpPr>
        <p:spPr>
          <a:xfrm>
            <a:off x="671250" y="3174875"/>
            <a:ext cx="78015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title"/>
          </p:nvPr>
        </p:nvSpPr>
        <p:spPr>
          <a:xfrm>
            <a:off x="311700" y="1255275"/>
            <a:ext cx="8520599" cy="1890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x="311700" y="3228425"/>
            <a:ext cx="8520599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2" name="Shape 52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671250" y="2141250"/>
            <a:ext cx="7852199" cy="8610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Shape 25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6" name="Shape 26"/>
          <p:cNvSpPr txBox="1"/>
          <p:nvPr>
            <p:ph idx="1" type="body"/>
          </p:nvPr>
        </p:nvSpPr>
        <p:spPr>
          <a:xfrm>
            <a:off x="3117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7" name="Shape 27"/>
          <p:cNvSpPr txBox="1"/>
          <p:nvPr>
            <p:ph idx="2" type="body"/>
          </p:nvPr>
        </p:nvSpPr>
        <p:spPr>
          <a:xfrm>
            <a:off x="48324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311700" y="555600"/>
            <a:ext cx="2807999" cy="7556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4" name="Shape 34"/>
          <p:cNvSpPr txBox="1"/>
          <p:nvPr>
            <p:ph idx="1" type="body"/>
          </p:nvPr>
        </p:nvSpPr>
        <p:spPr>
          <a:xfrm>
            <a:off x="311700" y="1389600"/>
            <a:ext cx="2807999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lt2"/>
        </a:solidFill>
      </p:bgPr>
    </p:bg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490250" y="526350"/>
            <a:ext cx="62271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/>
          <p:nvPr/>
        </p:nvSpPr>
        <p:spPr>
          <a:xfrm>
            <a:off x="4572000" y="0"/>
            <a:ext cx="4572000" cy="5143499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1" name="Shape 41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2" name="Shape 42"/>
          <p:cNvSpPr txBox="1"/>
          <p:nvPr>
            <p:ph type="title"/>
          </p:nvPr>
        </p:nvSpPr>
        <p:spPr>
          <a:xfrm>
            <a:off x="265500" y="1081400"/>
            <a:ext cx="4045199" cy="1710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43" name="Shape 43"/>
          <p:cNvSpPr txBox="1"/>
          <p:nvPr>
            <p:ph idx="1" type="subTitle"/>
          </p:nvPr>
        </p:nvSpPr>
        <p:spPr>
          <a:xfrm>
            <a:off x="265500" y="2845200"/>
            <a:ext cx="4045199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None/>
              <a:defRPr sz="21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4" name="Shape 44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Oswald"/>
              <a:buNone/>
              <a:defRPr sz="21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SzPct val="100000"/>
              <a:buFont typeface="Average"/>
              <a:defRPr sz="18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accent3"/>
              </a:buClr>
              <a:buFont typeface="Average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0250" y="4681009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ctrTitle"/>
          </p:nvPr>
        </p:nvSpPr>
        <p:spPr>
          <a:xfrm>
            <a:off x="671257" y="990800"/>
            <a:ext cx="7801500" cy="1730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Section 9: Forgetting</a:t>
            </a:r>
          </a:p>
        </p:txBody>
      </p:sp>
      <p:sp>
        <p:nvSpPr>
          <p:cNvPr id="60" name="Shape 60"/>
          <p:cNvSpPr txBox="1"/>
          <p:nvPr>
            <p:ph idx="1" type="subTitle"/>
          </p:nvPr>
        </p:nvSpPr>
        <p:spPr>
          <a:xfrm>
            <a:off x="671250" y="3174875"/>
            <a:ext cx="78015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Emily Marty, Jonathan Bosnich, Lily Smith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Introduction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000"/>
              <a:t>Forgetting can take three forms:</a:t>
            </a:r>
          </a:p>
          <a:p>
            <a:pPr indent="-330200" lvl="0" marL="457200" rtl="0">
              <a:spcBef>
                <a:spcPts val="0"/>
              </a:spcBef>
              <a:buSzPct val="100000"/>
            </a:pPr>
            <a:r>
              <a:rPr b="1" lang="en" sz="1600"/>
              <a:t>Encoding failure</a:t>
            </a:r>
            <a:r>
              <a:rPr lang="en" sz="1600"/>
              <a:t>- We cannot remember what we have not encoded. Memories cannot form without effortful processing</a:t>
            </a:r>
          </a:p>
          <a:p>
            <a:pPr indent="-330200" lvl="0" marL="457200" rtl="0">
              <a:spcBef>
                <a:spcPts val="0"/>
              </a:spcBef>
              <a:buSzPct val="100000"/>
            </a:pPr>
            <a:r>
              <a:rPr b="1" lang="en" sz="1600"/>
              <a:t>Storage Decay</a:t>
            </a:r>
            <a:r>
              <a:rPr lang="en" sz="1600"/>
              <a:t>- Even after encoding, we sometimes later forget it</a:t>
            </a:r>
          </a:p>
          <a:p>
            <a:pPr indent="-330200" lvl="0" marL="457200" rtl="0">
              <a:spcBef>
                <a:spcPts val="0"/>
              </a:spcBef>
              <a:buSzPct val="100000"/>
            </a:pPr>
            <a:r>
              <a:rPr b="1" lang="en" sz="1600"/>
              <a:t>Retrieval failure</a:t>
            </a:r>
            <a:r>
              <a:rPr lang="en" sz="1600"/>
              <a:t>- Learning some times may interfere with retrieving others. We also revise our own histories and we try to repress painful memories to protect our self-concept</a:t>
            </a:r>
          </a:p>
          <a:p>
            <a:pPr lvl="0">
              <a:spcBef>
                <a:spcPts val="0"/>
              </a:spcBef>
              <a:buNone/>
            </a:pPr>
            <a:r>
              <a:rPr lang="en" sz="1600"/>
              <a:t>Vocab terms: proactive interference, retroactive interference, mood-congruent memory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Seven Sins of Memory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3117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" sz="1600"/>
              <a:t>Three sins of forgetting: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Absent-mindedness- inattention to details leading to encoding failure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Transience: storage decay over time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Blocking: inaccessibility of stored information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 sz="1600"/>
          </a:p>
          <a:p>
            <a:pPr lv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Shape 73"/>
          <p:cNvSpPr txBox="1"/>
          <p:nvPr>
            <p:ph idx="2" type="body"/>
          </p:nvPr>
        </p:nvSpPr>
        <p:spPr>
          <a:xfrm>
            <a:off x="4832400" y="1152475"/>
            <a:ext cx="39998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" sz="1600"/>
              <a:t>Three sins of distortion: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Misattribution: confusing the source of information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Suggestibility: the lingering effects of misinformation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SzPct val="100000"/>
            </a:pPr>
            <a:r>
              <a:rPr lang="en" sz="1600"/>
              <a:t>Bias: belief-colored recollections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x="1408825" y="2976725"/>
            <a:ext cx="5221799" cy="20051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rPr lang="en" sz="1600"/>
              <a:t>One Sin of Intrusion:</a:t>
            </a:r>
          </a:p>
          <a:p>
            <a:pPr indent="-330200" lvl="0" marL="457200" rtl="0">
              <a:lnSpc>
                <a:spcPct val="100000"/>
              </a:lnSpc>
              <a:spcBef>
                <a:spcPts val="0"/>
              </a:spcBef>
              <a:spcAft>
                <a:spcPts val="500"/>
              </a:spcAft>
              <a:buSzPct val="100000"/>
            </a:pPr>
            <a:r>
              <a:rPr lang="en" sz="1600"/>
              <a:t>Persistence: unwanted memories 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500"/>
              </a:spcAft>
              <a:buNone/>
            </a:pPr>
            <a:r>
              <a:rPr lang="en" sz="1600"/>
              <a:t>	ex. being haunted by images of sexual assault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 sz="1600"/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 sz="1600"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Mood-Congruent Memory</a:t>
            </a:r>
          </a:p>
        </p:txBody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-Definition: The tendency to recall experiences that are consistent with one’s current good or bad mood.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-Example: Remembering the elation of the Broncos winning the Super Bowl whenever you are having a good time at a football game.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-Anecdote: Whenever I am having a good time with my family, I remember an awesome family vacation from when I was seven years old.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Proactive Interference</a:t>
            </a:r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-Definition: The disruptive effect of prior learning on the recall of new information.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-Example: Not being able to remember a new locker combination because you can only remember the locker combination you had last year.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-Anecdote: Since I learned my dad’s license plate when I was young, I have difficulty remembering my own license plate.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Retroactive Interference</a:t>
            </a:r>
          </a:p>
        </p:txBody>
      </p:sp>
      <p:sp>
        <p:nvSpPr>
          <p:cNvPr id="92" name="Shape 92"/>
          <p:cNvSpPr txBox="1"/>
          <p:nvPr>
            <p:ph idx="1" type="body"/>
          </p:nvPr>
        </p:nvSpPr>
        <p:spPr>
          <a:xfrm>
            <a:off x="311700" y="1152475"/>
            <a:ext cx="8520599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-Definition: The disruptive effect of new learning on the recall of old information.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-Example: After learning a new password for a new email account, you may forget the password of your high school email account.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-Anecdote: After being told the recipe of a desert, I forgot components to the recipe of the main dish.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late">
  <a:themeElements>
    <a:clrScheme name="Slate">
      <a:dk1>
        <a:srgbClr val="FFFFFF"/>
      </a:dk1>
      <a:lt1>
        <a:srgbClr val="37474F"/>
      </a:lt1>
      <a:dk2>
        <a:srgbClr val="9E9E9E"/>
      </a:dk2>
      <a:lt2>
        <a:srgbClr val="E0E0E0"/>
      </a:lt2>
      <a:accent1>
        <a:srgbClr val="616161"/>
      </a:accent1>
      <a:accent2>
        <a:srgbClr val="78909C"/>
      </a:accent2>
      <a:accent3>
        <a:srgbClr val="CACACA"/>
      </a:accent3>
      <a:accent4>
        <a:srgbClr val="64FFDA"/>
      </a:accent4>
      <a:accent5>
        <a:srgbClr val="FFD966"/>
      </a:accent5>
      <a:accent6>
        <a:srgbClr val="F5F5F5"/>
      </a:accent6>
      <a:hlink>
        <a:srgbClr val="FFD966"/>
      </a:hlink>
      <a:folHlink>
        <a:srgbClr val="FFD96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